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53" r:id="rId2"/>
    <p:sldId id="472" r:id="rId3"/>
    <p:sldId id="464" r:id="rId4"/>
    <p:sldId id="426" r:id="rId5"/>
    <p:sldId id="474" r:id="rId6"/>
    <p:sldId id="493" r:id="rId7"/>
    <p:sldId id="483" r:id="rId8"/>
    <p:sldId id="482" r:id="rId9"/>
    <p:sldId id="488" r:id="rId10"/>
    <p:sldId id="484" r:id="rId11"/>
    <p:sldId id="470" r:id="rId12"/>
    <p:sldId id="487" r:id="rId13"/>
    <p:sldId id="477" r:id="rId14"/>
    <p:sldId id="476" r:id="rId15"/>
    <p:sldId id="491" r:id="rId16"/>
    <p:sldId id="479" r:id="rId17"/>
    <p:sldId id="475" r:id="rId18"/>
    <p:sldId id="485" r:id="rId19"/>
    <p:sldId id="490" r:id="rId20"/>
    <p:sldId id="489" r:id="rId21"/>
    <p:sldId id="494" r:id="rId22"/>
    <p:sldId id="495" r:id="rId23"/>
    <p:sldId id="486" r:id="rId24"/>
    <p:sldId id="422" r:id="rId25"/>
  </p:sldIdLst>
  <p:sldSz cx="13004800" cy="9753600"/>
  <p:notesSz cx="6881813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/>
        <a:ea typeface="小塚ゴシック Pr6N EL"/>
        <a:cs typeface="小塚ゴシック Pr6N EL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91740" autoAdjust="0"/>
  </p:normalViewPr>
  <p:slideViewPr>
    <p:cSldViewPr>
      <p:cViewPr varScale="1">
        <p:scale>
          <a:sx n="48" d="100"/>
          <a:sy n="48" d="100"/>
        </p:scale>
        <p:origin x="66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BD57A-FF96-44AB-81C0-BC90386ACC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044B8CF-21BF-4996-9543-5473D087A59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Relevancia para América Latina   </a:t>
          </a:r>
          <a:endParaRPr lang="es-ES_tradnl" sz="3600" b="1" dirty="0"/>
        </a:p>
      </dgm:t>
    </dgm:pt>
    <dgm:pt modelId="{28935B60-3802-4BA7-BA17-9BB4BE325C7F}" type="parTrans" cxnId="{2DC605D1-E508-47B7-A0B1-62904677885B}">
      <dgm:prSet/>
      <dgm:spPr/>
      <dgm:t>
        <a:bodyPr/>
        <a:lstStyle/>
        <a:p>
          <a:endParaRPr lang="es-ES_tradnl" sz="2400"/>
        </a:p>
      </dgm:t>
    </dgm:pt>
    <dgm:pt modelId="{7370E3D3-4153-4101-8CCD-3C2821FA9F99}" type="sibTrans" cxnId="{2DC605D1-E508-47B7-A0B1-62904677885B}">
      <dgm:prSet/>
      <dgm:spPr/>
      <dgm:t>
        <a:bodyPr/>
        <a:lstStyle/>
        <a:p>
          <a:endParaRPr lang="es-ES_tradnl" sz="2400"/>
        </a:p>
      </dgm:t>
    </dgm:pt>
    <dgm:pt modelId="{0C9F00CC-10C7-4423-A694-46619764E35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Desafíos</a:t>
          </a:r>
          <a:r>
            <a:rPr lang="es-ES_tradnl" sz="3600" b="1" baseline="0" dirty="0" smtClean="0"/>
            <a:t> e iniciativas comunes </a:t>
          </a:r>
          <a:endParaRPr lang="es-ES_tradnl" sz="3600" b="1" dirty="0"/>
        </a:p>
      </dgm:t>
    </dgm:pt>
    <dgm:pt modelId="{68A6E654-DE88-40CD-BCC4-31BD8F836EEE}" type="parTrans" cxnId="{56693306-F922-42D0-B9F9-2433DAC32B75}">
      <dgm:prSet/>
      <dgm:spPr/>
      <dgm:t>
        <a:bodyPr/>
        <a:lstStyle/>
        <a:p>
          <a:endParaRPr lang="es-ES_tradnl" sz="2400"/>
        </a:p>
      </dgm:t>
    </dgm:pt>
    <dgm:pt modelId="{5F21B957-398E-47B7-9C56-CBEC5F70D59B}" type="sibTrans" cxnId="{56693306-F922-42D0-B9F9-2433DAC32B75}">
      <dgm:prSet/>
      <dgm:spPr/>
      <dgm:t>
        <a:bodyPr/>
        <a:lstStyle/>
        <a:p>
          <a:endParaRPr lang="es-ES_tradnl" sz="2400"/>
        </a:p>
      </dgm:t>
    </dgm:pt>
    <dgm:pt modelId="{D5DA8B3D-1C9F-4360-82EE-045EB36D6C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Oportunidades </a:t>
          </a:r>
          <a:endParaRPr lang="es-ES_tradnl" sz="3600" b="1" dirty="0"/>
        </a:p>
      </dgm:t>
    </dgm:pt>
    <dgm:pt modelId="{0CCFF209-4396-48F9-85FF-2BC7C46E4BEB}" type="parTrans" cxnId="{86026908-CA67-41F1-81E9-3E579DFC5F94}">
      <dgm:prSet/>
      <dgm:spPr/>
      <dgm:t>
        <a:bodyPr/>
        <a:lstStyle/>
        <a:p>
          <a:endParaRPr lang="es-ES_tradnl" sz="2400"/>
        </a:p>
      </dgm:t>
    </dgm:pt>
    <dgm:pt modelId="{E7402728-0065-4BD0-8EA3-2AFD10A5F1FE}" type="sibTrans" cxnId="{86026908-CA67-41F1-81E9-3E579DFC5F94}">
      <dgm:prSet/>
      <dgm:spPr/>
      <dgm:t>
        <a:bodyPr/>
        <a:lstStyle/>
        <a:p>
          <a:endParaRPr lang="es-ES_tradnl" sz="2400"/>
        </a:p>
      </dgm:t>
    </dgm:pt>
    <dgm:pt modelId="{3859D956-DD3D-4344-AD73-7B6AF72D618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600" b="1" dirty="0" smtClean="0"/>
            <a:t>Aportación de América Latina   </a:t>
          </a:r>
          <a:endParaRPr lang="es-ES_tradnl" sz="3600" b="1" dirty="0"/>
        </a:p>
      </dgm:t>
    </dgm:pt>
    <dgm:pt modelId="{F2718402-6637-415A-AD3D-B66587AF75AE}" type="parTrans" cxnId="{B0196E40-F881-419D-B7A7-B708ACDE65E7}">
      <dgm:prSet/>
      <dgm:spPr/>
      <dgm:t>
        <a:bodyPr/>
        <a:lstStyle/>
        <a:p>
          <a:endParaRPr lang="es-ES_tradnl" sz="2400"/>
        </a:p>
      </dgm:t>
    </dgm:pt>
    <dgm:pt modelId="{F6A82EEF-ADE0-4442-AFD3-30D3FED7CD2D}" type="sibTrans" cxnId="{B0196E40-F881-419D-B7A7-B708ACDE65E7}">
      <dgm:prSet/>
      <dgm:spPr/>
      <dgm:t>
        <a:bodyPr/>
        <a:lstStyle/>
        <a:p>
          <a:endParaRPr lang="es-ES_tradnl" sz="2400"/>
        </a:p>
      </dgm:t>
    </dgm:pt>
    <dgm:pt modelId="{3A49AD77-C881-458A-824C-5782B481A4D8}" type="pres">
      <dgm:prSet presAssocID="{354BD57A-FF96-44AB-81C0-BC90386ACC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D4A718C-B168-4A30-9DE5-D8785B4A1349}" type="pres">
      <dgm:prSet presAssocID="{4044B8CF-21BF-4996-9543-5473D087A59C}" presName="parentLin" presStyleCnt="0"/>
      <dgm:spPr/>
    </dgm:pt>
    <dgm:pt modelId="{330BF25D-48B5-469B-A1E7-C885DD969B51}" type="pres">
      <dgm:prSet presAssocID="{4044B8CF-21BF-4996-9543-5473D087A59C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73DC026B-C788-4511-81AF-DE7FE67F51B0}" type="pres">
      <dgm:prSet presAssocID="{4044B8CF-21BF-4996-9543-5473D087A59C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E7845CC-F647-4199-8C31-36608311EB26}" type="pres">
      <dgm:prSet presAssocID="{4044B8CF-21BF-4996-9543-5473D087A59C}" presName="negativeSpace" presStyleCnt="0"/>
      <dgm:spPr/>
    </dgm:pt>
    <dgm:pt modelId="{6F667A61-8DA5-4FDF-8101-84B44D2557EB}" type="pres">
      <dgm:prSet presAssocID="{4044B8CF-21BF-4996-9543-5473D087A59C}" presName="childText" presStyleLbl="conFgAcc1" presStyleIdx="0" presStyleCnt="4">
        <dgm:presLayoutVars>
          <dgm:bulletEnabled val="1"/>
        </dgm:presLayoutVars>
      </dgm:prSet>
      <dgm:spPr/>
    </dgm:pt>
    <dgm:pt modelId="{85DF6AD1-1CA3-45D3-B93B-D4174B910719}" type="pres">
      <dgm:prSet presAssocID="{7370E3D3-4153-4101-8CCD-3C2821FA9F99}" presName="spaceBetweenRectangles" presStyleCnt="0"/>
      <dgm:spPr/>
    </dgm:pt>
    <dgm:pt modelId="{23F49D61-23C0-4CCC-B4E6-896F3C5632D7}" type="pres">
      <dgm:prSet presAssocID="{0C9F00CC-10C7-4423-A694-46619764E355}" presName="parentLin" presStyleCnt="0"/>
      <dgm:spPr/>
    </dgm:pt>
    <dgm:pt modelId="{C21EBEF6-2327-4193-9935-E0526F4FCB15}" type="pres">
      <dgm:prSet presAssocID="{0C9F00CC-10C7-4423-A694-46619764E355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50ADD59B-FCEF-4012-864D-992240D4DC5E}" type="pres">
      <dgm:prSet presAssocID="{0C9F00CC-10C7-4423-A694-46619764E355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1E610DA-5564-4B80-A0F2-2DB3A5CB464F}" type="pres">
      <dgm:prSet presAssocID="{0C9F00CC-10C7-4423-A694-46619764E355}" presName="negativeSpace" presStyleCnt="0"/>
      <dgm:spPr/>
    </dgm:pt>
    <dgm:pt modelId="{8C41686D-124B-47D7-ACA5-757AC5D7868C}" type="pres">
      <dgm:prSet presAssocID="{0C9F00CC-10C7-4423-A694-46619764E355}" presName="childText" presStyleLbl="conFgAcc1" presStyleIdx="1" presStyleCnt="4">
        <dgm:presLayoutVars>
          <dgm:bulletEnabled val="1"/>
        </dgm:presLayoutVars>
      </dgm:prSet>
      <dgm:spPr/>
    </dgm:pt>
    <dgm:pt modelId="{019E891C-2C28-4843-866C-722DA2C3CFB9}" type="pres">
      <dgm:prSet presAssocID="{5F21B957-398E-47B7-9C56-CBEC5F70D59B}" presName="spaceBetweenRectangles" presStyleCnt="0"/>
      <dgm:spPr/>
    </dgm:pt>
    <dgm:pt modelId="{22930C88-B198-40D3-8350-D13B291D551C}" type="pres">
      <dgm:prSet presAssocID="{3859D956-DD3D-4344-AD73-7B6AF72D6188}" presName="parentLin" presStyleCnt="0"/>
      <dgm:spPr/>
    </dgm:pt>
    <dgm:pt modelId="{31021907-8512-48F7-9DDC-60EEB5C96137}" type="pres">
      <dgm:prSet presAssocID="{3859D956-DD3D-4344-AD73-7B6AF72D6188}" presName="parentLeftMargin" presStyleLbl="node1" presStyleIdx="1" presStyleCnt="4"/>
      <dgm:spPr/>
      <dgm:t>
        <a:bodyPr/>
        <a:lstStyle/>
        <a:p>
          <a:endParaRPr lang="es-ES_tradnl"/>
        </a:p>
      </dgm:t>
    </dgm:pt>
    <dgm:pt modelId="{D154F2A6-B079-4E1B-B156-00F875D318D1}" type="pres">
      <dgm:prSet presAssocID="{3859D956-DD3D-4344-AD73-7B6AF72D6188}" presName="parentText" presStyleLbl="node1" presStyleIdx="2" presStyleCnt="4" custScaleX="12961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537F4BD-5BEE-4CEA-AEA9-9E7997E706B6}" type="pres">
      <dgm:prSet presAssocID="{3859D956-DD3D-4344-AD73-7B6AF72D6188}" presName="negativeSpace" presStyleCnt="0"/>
      <dgm:spPr/>
    </dgm:pt>
    <dgm:pt modelId="{A2FFBF5C-B174-4766-B549-7D73A62244CE}" type="pres">
      <dgm:prSet presAssocID="{3859D956-DD3D-4344-AD73-7B6AF72D6188}" presName="childText" presStyleLbl="conFgAcc1" presStyleIdx="2" presStyleCnt="4">
        <dgm:presLayoutVars>
          <dgm:bulletEnabled val="1"/>
        </dgm:presLayoutVars>
      </dgm:prSet>
      <dgm:spPr/>
    </dgm:pt>
    <dgm:pt modelId="{157E986E-722C-4060-B0DB-71D99B35C636}" type="pres">
      <dgm:prSet presAssocID="{F6A82EEF-ADE0-4442-AFD3-30D3FED7CD2D}" presName="spaceBetweenRectangles" presStyleCnt="0"/>
      <dgm:spPr/>
    </dgm:pt>
    <dgm:pt modelId="{9D2FE2BB-F185-4416-838E-45CCD207BD71}" type="pres">
      <dgm:prSet presAssocID="{D5DA8B3D-1C9F-4360-82EE-045EB36D6C7A}" presName="parentLin" presStyleCnt="0"/>
      <dgm:spPr/>
    </dgm:pt>
    <dgm:pt modelId="{E4A7D803-6724-42AF-9797-6594FA61DF99}" type="pres">
      <dgm:prSet presAssocID="{D5DA8B3D-1C9F-4360-82EE-045EB36D6C7A}" presName="parentLeftMargin" presStyleLbl="node1" presStyleIdx="2" presStyleCnt="4"/>
      <dgm:spPr/>
      <dgm:t>
        <a:bodyPr/>
        <a:lstStyle/>
        <a:p>
          <a:endParaRPr lang="es-ES_tradnl"/>
        </a:p>
      </dgm:t>
    </dgm:pt>
    <dgm:pt modelId="{42FEEEBA-38A9-4D2C-8AC1-E955F41C4648}" type="pres">
      <dgm:prSet presAssocID="{D5DA8B3D-1C9F-4360-82EE-045EB36D6C7A}" presName="parentText" presStyleLbl="node1" presStyleIdx="3" presStyleCnt="4" custScaleX="142857" custScaleY="12698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B5C9030-0A1D-43D2-98CB-7BB63F81388E}" type="pres">
      <dgm:prSet presAssocID="{D5DA8B3D-1C9F-4360-82EE-045EB36D6C7A}" presName="negativeSpace" presStyleCnt="0"/>
      <dgm:spPr/>
    </dgm:pt>
    <dgm:pt modelId="{124F8604-BC80-40E2-AA7B-01A77C3CCB77}" type="pres">
      <dgm:prSet presAssocID="{D5DA8B3D-1C9F-4360-82EE-045EB36D6C7A}" presName="childText" presStyleLbl="conFgAcc1" presStyleIdx="3" presStyleCnt="4" custLinFactNeighborY="60945">
        <dgm:presLayoutVars>
          <dgm:bulletEnabled val="1"/>
        </dgm:presLayoutVars>
      </dgm:prSet>
      <dgm:spPr/>
    </dgm:pt>
  </dgm:ptLst>
  <dgm:cxnLst>
    <dgm:cxn modelId="{A8ABCF7D-9FC3-49BC-BD9F-E49ED623C7EE}" type="presOf" srcId="{0C9F00CC-10C7-4423-A694-46619764E355}" destId="{C21EBEF6-2327-4193-9935-E0526F4FCB15}" srcOrd="0" destOrd="0" presId="urn:microsoft.com/office/officeart/2005/8/layout/list1"/>
    <dgm:cxn modelId="{93172241-11F8-49D2-B96C-AA52E96F472F}" type="presOf" srcId="{4044B8CF-21BF-4996-9543-5473D087A59C}" destId="{73DC026B-C788-4511-81AF-DE7FE67F51B0}" srcOrd="1" destOrd="0" presId="urn:microsoft.com/office/officeart/2005/8/layout/list1"/>
    <dgm:cxn modelId="{66671AFD-65C7-45C5-AE1C-78A2DD5DE785}" type="presOf" srcId="{354BD57A-FF96-44AB-81C0-BC90386ACCB9}" destId="{3A49AD77-C881-458A-824C-5782B481A4D8}" srcOrd="0" destOrd="0" presId="urn:microsoft.com/office/officeart/2005/8/layout/list1"/>
    <dgm:cxn modelId="{9E4724A2-D29C-4C0C-84A2-F41D4DFB6777}" type="presOf" srcId="{D5DA8B3D-1C9F-4360-82EE-045EB36D6C7A}" destId="{42FEEEBA-38A9-4D2C-8AC1-E955F41C4648}" srcOrd="1" destOrd="0" presId="urn:microsoft.com/office/officeart/2005/8/layout/list1"/>
    <dgm:cxn modelId="{B0196E40-F881-419D-B7A7-B708ACDE65E7}" srcId="{354BD57A-FF96-44AB-81C0-BC90386ACCB9}" destId="{3859D956-DD3D-4344-AD73-7B6AF72D6188}" srcOrd="2" destOrd="0" parTransId="{F2718402-6637-415A-AD3D-B66587AF75AE}" sibTransId="{F6A82EEF-ADE0-4442-AFD3-30D3FED7CD2D}"/>
    <dgm:cxn modelId="{F43D5EB5-70D9-4C32-9555-CBC9EED197BB}" type="presOf" srcId="{3859D956-DD3D-4344-AD73-7B6AF72D6188}" destId="{31021907-8512-48F7-9DDC-60EEB5C96137}" srcOrd="0" destOrd="0" presId="urn:microsoft.com/office/officeart/2005/8/layout/list1"/>
    <dgm:cxn modelId="{2DC605D1-E508-47B7-A0B1-62904677885B}" srcId="{354BD57A-FF96-44AB-81C0-BC90386ACCB9}" destId="{4044B8CF-21BF-4996-9543-5473D087A59C}" srcOrd="0" destOrd="0" parTransId="{28935B60-3802-4BA7-BA17-9BB4BE325C7F}" sibTransId="{7370E3D3-4153-4101-8CCD-3C2821FA9F99}"/>
    <dgm:cxn modelId="{86026908-CA67-41F1-81E9-3E579DFC5F94}" srcId="{354BD57A-FF96-44AB-81C0-BC90386ACCB9}" destId="{D5DA8B3D-1C9F-4360-82EE-045EB36D6C7A}" srcOrd="3" destOrd="0" parTransId="{0CCFF209-4396-48F9-85FF-2BC7C46E4BEB}" sibTransId="{E7402728-0065-4BD0-8EA3-2AFD10A5F1FE}"/>
    <dgm:cxn modelId="{A3176AF5-5204-4C44-8E2D-27FC2FFD1844}" type="presOf" srcId="{D5DA8B3D-1C9F-4360-82EE-045EB36D6C7A}" destId="{E4A7D803-6724-42AF-9797-6594FA61DF99}" srcOrd="0" destOrd="0" presId="urn:microsoft.com/office/officeart/2005/8/layout/list1"/>
    <dgm:cxn modelId="{6D665B5C-105F-4682-A41C-DC0E5EFBE2E6}" type="presOf" srcId="{0C9F00CC-10C7-4423-A694-46619764E355}" destId="{50ADD59B-FCEF-4012-864D-992240D4DC5E}" srcOrd="1" destOrd="0" presId="urn:microsoft.com/office/officeart/2005/8/layout/list1"/>
    <dgm:cxn modelId="{FD01E81C-2759-4BF8-9F0D-B896C4D1F679}" type="presOf" srcId="{3859D956-DD3D-4344-AD73-7B6AF72D6188}" destId="{D154F2A6-B079-4E1B-B156-00F875D318D1}" srcOrd="1" destOrd="0" presId="urn:microsoft.com/office/officeart/2005/8/layout/list1"/>
    <dgm:cxn modelId="{56693306-F922-42D0-B9F9-2433DAC32B75}" srcId="{354BD57A-FF96-44AB-81C0-BC90386ACCB9}" destId="{0C9F00CC-10C7-4423-A694-46619764E355}" srcOrd="1" destOrd="0" parTransId="{68A6E654-DE88-40CD-BCC4-31BD8F836EEE}" sibTransId="{5F21B957-398E-47B7-9C56-CBEC5F70D59B}"/>
    <dgm:cxn modelId="{D34C062E-E41A-439E-AABB-7AEBA9D94DDB}" type="presOf" srcId="{4044B8CF-21BF-4996-9543-5473D087A59C}" destId="{330BF25D-48B5-469B-A1E7-C885DD969B51}" srcOrd="0" destOrd="0" presId="urn:microsoft.com/office/officeart/2005/8/layout/list1"/>
    <dgm:cxn modelId="{40DA3AE9-CD68-4B79-8061-4CCF5EA2F352}" type="presParOf" srcId="{3A49AD77-C881-458A-824C-5782B481A4D8}" destId="{CD4A718C-B168-4A30-9DE5-D8785B4A1349}" srcOrd="0" destOrd="0" presId="urn:microsoft.com/office/officeart/2005/8/layout/list1"/>
    <dgm:cxn modelId="{6A513C4D-7B3F-4CF6-8A14-D00F7ED78516}" type="presParOf" srcId="{CD4A718C-B168-4A30-9DE5-D8785B4A1349}" destId="{330BF25D-48B5-469B-A1E7-C885DD969B51}" srcOrd="0" destOrd="0" presId="urn:microsoft.com/office/officeart/2005/8/layout/list1"/>
    <dgm:cxn modelId="{60BFFB19-59D5-46CC-A51B-FDE33D5329B3}" type="presParOf" srcId="{CD4A718C-B168-4A30-9DE5-D8785B4A1349}" destId="{73DC026B-C788-4511-81AF-DE7FE67F51B0}" srcOrd="1" destOrd="0" presId="urn:microsoft.com/office/officeart/2005/8/layout/list1"/>
    <dgm:cxn modelId="{45A9EBE7-F752-4D6B-A64B-EE869AC50A65}" type="presParOf" srcId="{3A49AD77-C881-458A-824C-5782B481A4D8}" destId="{EE7845CC-F647-4199-8C31-36608311EB26}" srcOrd="1" destOrd="0" presId="urn:microsoft.com/office/officeart/2005/8/layout/list1"/>
    <dgm:cxn modelId="{6EB4AF6D-473B-48B9-BB95-0CC51F5DC4A2}" type="presParOf" srcId="{3A49AD77-C881-458A-824C-5782B481A4D8}" destId="{6F667A61-8DA5-4FDF-8101-84B44D2557EB}" srcOrd="2" destOrd="0" presId="urn:microsoft.com/office/officeart/2005/8/layout/list1"/>
    <dgm:cxn modelId="{16FBD51E-2E59-48BE-AA44-A33D48944E7B}" type="presParOf" srcId="{3A49AD77-C881-458A-824C-5782B481A4D8}" destId="{85DF6AD1-1CA3-45D3-B93B-D4174B910719}" srcOrd="3" destOrd="0" presId="urn:microsoft.com/office/officeart/2005/8/layout/list1"/>
    <dgm:cxn modelId="{1EF362B8-246A-4524-A0D2-50A938F1E276}" type="presParOf" srcId="{3A49AD77-C881-458A-824C-5782B481A4D8}" destId="{23F49D61-23C0-4CCC-B4E6-896F3C5632D7}" srcOrd="4" destOrd="0" presId="urn:microsoft.com/office/officeart/2005/8/layout/list1"/>
    <dgm:cxn modelId="{EE26242E-81F9-4A63-9438-541745F07333}" type="presParOf" srcId="{23F49D61-23C0-4CCC-B4E6-896F3C5632D7}" destId="{C21EBEF6-2327-4193-9935-E0526F4FCB15}" srcOrd="0" destOrd="0" presId="urn:microsoft.com/office/officeart/2005/8/layout/list1"/>
    <dgm:cxn modelId="{47380FEB-6C09-42B1-A047-ECC33F7D86D5}" type="presParOf" srcId="{23F49D61-23C0-4CCC-B4E6-896F3C5632D7}" destId="{50ADD59B-FCEF-4012-864D-992240D4DC5E}" srcOrd="1" destOrd="0" presId="urn:microsoft.com/office/officeart/2005/8/layout/list1"/>
    <dgm:cxn modelId="{567235CA-9666-44D8-8C83-6CB1D0DC7009}" type="presParOf" srcId="{3A49AD77-C881-458A-824C-5782B481A4D8}" destId="{41E610DA-5564-4B80-A0F2-2DB3A5CB464F}" srcOrd="5" destOrd="0" presId="urn:microsoft.com/office/officeart/2005/8/layout/list1"/>
    <dgm:cxn modelId="{EE20C1DB-FC9A-4D6E-97FD-B68C93AC127C}" type="presParOf" srcId="{3A49AD77-C881-458A-824C-5782B481A4D8}" destId="{8C41686D-124B-47D7-ACA5-757AC5D7868C}" srcOrd="6" destOrd="0" presId="urn:microsoft.com/office/officeart/2005/8/layout/list1"/>
    <dgm:cxn modelId="{662F87C2-8AF8-41EF-83E1-68E85D27F1D3}" type="presParOf" srcId="{3A49AD77-C881-458A-824C-5782B481A4D8}" destId="{019E891C-2C28-4843-866C-722DA2C3CFB9}" srcOrd="7" destOrd="0" presId="urn:microsoft.com/office/officeart/2005/8/layout/list1"/>
    <dgm:cxn modelId="{0B4B6D39-7F47-4345-B916-4CE7199356CA}" type="presParOf" srcId="{3A49AD77-C881-458A-824C-5782B481A4D8}" destId="{22930C88-B198-40D3-8350-D13B291D551C}" srcOrd="8" destOrd="0" presId="urn:microsoft.com/office/officeart/2005/8/layout/list1"/>
    <dgm:cxn modelId="{484C3F21-2D51-4948-A216-27B282D6A4F6}" type="presParOf" srcId="{22930C88-B198-40D3-8350-D13B291D551C}" destId="{31021907-8512-48F7-9DDC-60EEB5C96137}" srcOrd="0" destOrd="0" presId="urn:microsoft.com/office/officeart/2005/8/layout/list1"/>
    <dgm:cxn modelId="{6B5EFCE7-8A10-447E-B242-BC0E167B867A}" type="presParOf" srcId="{22930C88-B198-40D3-8350-D13B291D551C}" destId="{D154F2A6-B079-4E1B-B156-00F875D318D1}" srcOrd="1" destOrd="0" presId="urn:microsoft.com/office/officeart/2005/8/layout/list1"/>
    <dgm:cxn modelId="{55F2EBA6-447F-48C4-BA21-48AFC6E23E18}" type="presParOf" srcId="{3A49AD77-C881-458A-824C-5782B481A4D8}" destId="{4537F4BD-5BEE-4CEA-AEA9-9E7997E706B6}" srcOrd="9" destOrd="0" presId="urn:microsoft.com/office/officeart/2005/8/layout/list1"/>
    <dgm:cxn modelId="{FDB956EA-ED2D-4362-8A13-777F5F3D02B0}" type="presParOf" srcId="{3A49AD77-C881-458A-824C-5782B481A4D8}" destId="{A2FFBF5C-B174-4766-B549-7D73A62244CE}" srcOrd="10" destOrd="0" presId="urn:microsoft.com/office/officeart/2005/8/layout/list1"/>
    <dgm:cxn modelId="{F897FF92-ECD2-4553-899C-357F449BE843}" type="presParOf" srcId="{3A49AD77-C881-458A-824C-5782B481A4D8}" destId="{157E986E-722C-4060-B0DB-71D99B35C636}" srcOrd="11" destOrd="0" presId="urn:microsoft.com/office/officeart/2005/8/layout/list1"/>
    <dgm:cxn modelId="{D18B28F9-6583-4083-A10F-12AB3BCD3B72}" type="presParOf" srcId="{3A49AD77-C881-458A-824C-5782B481A4D8}" destId="{9D2FE2BB-F185-4416-838E-45CCD207BD71}" srcOrd="12" destOrd="0" presId="urn:microsoft.com/office/officeart/2005/8/layout/list1"/>
    <dgm:cxn modelId="{ACFF9BD6-8AD6-4CFD-940D-5AEF946244A4}" type="presParOf" srcId="{9D2FE2BB-F185-4416-838E-45CCD207BD71}" destId="{E4A7D803-6724-42AF-9797-6594FA61DF99}" srcOrd="0" destOrd="0" presId="urn:microsoft.com/office/officeart/2005/8/layout/list1"/>
    <dgm:cxn modelId="{08CFD762-99BF-4126-983E-B2C487D11C2D}" type="presParOf" srcId="{9D2FE2BB-F185-4416-838E-45CCD207BD71}" destId="{42FEEEBA-38A9-4D2C-8AC1-E955F41C4648}" srcOrd="1" destOrd="0" presId="urn:microsoft.com/office/officeart/2005/8/layout/list1"/>
    <dgm:cxn modelId="{773DE453-424F-4C7C-9635-EE25DAEBE7C8}" type="presParOf" srcId="{3A49AD77-C881-458A-824C-5782B481A4D8}" destId="{0B5C9030-0A1D-43D2-98CB-7BB63F81388E}" srcOrd="13" destOrd="0" presId="urn:microsoft.com/office/officeart/2005/8/layout/list1"/>
    <dgm:cxn modelId="{57D08B70-CEDF-4C29-B77B-3612B229654C}" type="presParOf" srcId="{3A49AD77-C881-458A-824C-5782B481A4D8}" destId="{124F8604-BC80-40E2-AA7B-01A77C3CCB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67A61-8DA5-4FDF-8101-84B44D2557EB}">
      <dsp:nvSpPr>
        <dsp:cNvPr id="0" name=""/>
        <dsp:cNvSpPr/>
      </dsp:nvSpPr>
      <dsp:spPr>
        <a:xfrm>
          <a:off x="0" y="623985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026B-C788-4511-81AF-DE7FE67F51B0}">
      <dsp:nvSpPr>
        <dsp:cNvPr id="0" name=""/>
        <dsp:cNvSpPr/>
      </dsp:nvSpPr>
      <dsp:spPr>
        <a:xfrm>
          <a:off x="557348" y="77865"/>
          <a:ext cx="11146958" cy="10922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Relevancia para América Latina   </a:t>
          </a:r>
          <a:endParaRPr lang="es-ES_tradnl" sz="3600" b="1" kern="1200" dirty="0"/>
        </a:p>
      </dsp:txBody>
      <dsp:txXfrm>
        <a:off x="610667" y="131184"/>
        <a:ext cx="11040320" cy="985602"/>
      </dsp:txXfrm>
    </dsp:sp>
    <dsp:sp modelId="{8C41686D-124B-47D7-ACA5-757AC5D7868C}">
      <dsp:nvSpPr>
        <dsp:cNvPr id="0" name=""/>
        <dsp:cNvSpPr/>
      </dsp:nvSpPr>
      <dsp:spPr>
        <a:xfrm>
          <a:off x="0" y="2302305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DD59B-FCEF-4012-864D-992240D4DC5E}">
      <dsp:nvSpPr>
        <dsp:cNvPr id="0" name=""/>
        <dsp:cNvSpPr/>
      </dsp:nvSpPr>
      <dsp:spPr>
        <a:xfrm>
          <a:off x="557348" y="1756185"/>
          <a:ext cx="11146958" cy="10922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Desafíos</a:t>
          </a:r>
          <a:r>
            <a:rPr lang="es-ES_tradnl" sz="3600" b="1" kern="1200" baseline="0" dirty="0" smtClean="0"/>
            <a:t> e iniciativas comunes </a:t>
          </a:r>
          <a:endParaRPr lang="es-ES_tradnl" sz="3600" b="1" kern="1200" dirty="0"/>
        </a:p>
      </dsp:txBody>
      <dsp:txXfrm>
        <a:off x="610667" y="1809504"/>
        <a:ext cx="11040320" cy="985602"/>
      </dsp:txXfrm>
    </dsp:sp>
    <dsp:sp modelId="{A2FFBF5C-B174-4766-B549-7D73A62244CE}">
      <dsp:nvSpPr>
        <dsp:cNvPr id="0" name=""/>
        <dsp:cNvSpPr/>
      </dsp:nvSpPr>
      <dsp:spPr>
        <a:xfrm>
          <a:off x="0" y="3980625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4F2A6-B079-4E1B-B156-00F875D318D1}">
      <dsp:nvSpPr>
        <dsp:cNvPr id="0" name=""/>
        <dsp:cNvSpPr/>
      </dsp:nvSpPr>
      <dsp:spPr>
        <a:xfrm>
          <a:off x="585358" y="3434505"/>
          <a:ext cx="10621569" cy="10922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Aportación de América Latina   </a:t>
          </a:r>
          <a:endParaRPr lang="es-ES_tradnl" sz="3600" b="1" kern="1200" dirty="0"/>
        </a:p>
      </dsp:txBody>
      <dsp:txXfrm>
        <a:off x="638677" y="3487824"/>
        <a:ext cx="10514931" cy="985602"/>
      </dsp:txXfrm>
    </dsp:sp>
    <dsp:sp modelId="{124F8604-BC80-40E2-AA7B-01A77C3CCB77}">
      <dsp:nvSpPr>
        <dsp:cNvPr id="0" name=""/>
        <dsp:cNvSpPr/>
      </dsp:nvSpPr>
      <dsp:spPr>
        <a:xfrm>
          <a:off x="0" y="6031574"/>
          <a:ext cx="117071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EEEBA-38A9-4D2C-8AC1-E955F41C4648}">
      <dsp:nvSpPr>
        <dsp:cNvPr id="0" name=""/>
        <dsp:cNvSpPr/>
      </dsp:nvSpPr>
      <dsp:spPr>
        <a:xfrm>
          <a:off x="557348" y="5112825"/>
          <a:ext cx="11146958" cy="138700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9752" tIns="0" rIns="30975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/>
            <a:t>Oportunidades </a:t>
          </a:r>
          <a:endParaRPr lang="es-ES_tradnl" sz="3600" b="1" kern="1200" dirty="0"/>
        </a:p>
      </dsp:txBody>
      <dsp:txXfrm>
        <a:off x="625056" y="5180533"/>
        <a:ext cx="11011542" cy="1251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B82F-C886-459F-8E40-A0550D1AACF6}" type="datetimeFigureOut">
              <a:rPr lang="es-ES_tradnl" smtClean="0"/>
              <a:t>28/07/2015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3927-EB82-4C83-8DAD-E0EDB2E9BEA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683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86081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>
              <a:defRPr sz="120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37" y="0"/>
            <a:ext cx="2982869" cy="486081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r">
              <a:defRPr sz="1200" smtClean="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fld id="{710031FD-6B1A-425B-9C7C-FDB90188B8F4}" type="datetimeFigureOut">
              <a:rPr lang="es-ES"/>
              <a:pPr>
                <a:defRPr/>
              </a:pPr>
              <a:t>28/07/2015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8663"/>
            <a:ext cx="4856163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861" y="4612329"/>
            <a:ext cx="5506093" cy="4370065"/>
          </a:xfrm>
          <a:prstGeom prst="rect">
            <a:avLst/>
          </a:prstGeom>
        </p:spPr>
        <p:txBody>
          <a:bodyPr vert="horz" lIns="91450" tIns="45725" rIns="91450" bIns="45725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3105"/>
            <a:ext cx="2982869" cy="486080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>
              <a:defRPr sz="120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37" y="9223105"/>
            <a:ext cx="2982869" cy="486080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r">
              <a:defRPr sz="1200" smtClean="0"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</a:lstStyle>
          <a:p>
            <a:pPr>
              <a:defRPr/>
            </a:pPr>
            <a:fld id="{E7F757CA-4EAD-47B5-BDF8-C940A59353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522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1pPr>
            <a:lvl2pPr marL="769938" indent="-295275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2pPr>
            <a:lvl3pPr marL="1184275" indent="-236538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3pPr>
            <a:lvl4pPr marL="1658938" indent="-236538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4pPr>
            <a:lvl5pPr marL="2132013" indent="-236538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5pPr>
            <a:lvl6pPr marL="25892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6pPr>
            <a:lvl7pPr marL="30464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7pPr>
            <a:lvl8pPr marL="35036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8pPr>
            <a:lvl9pPr marL="3960813" indent="-236538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9pPr>
          </a:lstStyle>
          <a:p>
            <a:pPr algn="r" eaLnBrk="1" hangingPunct="1"/>
            <a:fld id="{B5FA0BD5-97AC-4DF0-9229-DC653FFD6CF1}" type="slidenum">
              <a:rPr lang="es-ES" sz="1200"/>
              <a:pPr algn="r" eaLnBrk="1" hangingPunct="1"/>
              <a:t>1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7902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11" tIns="46704" rIns="93411" bIns="46704" anchor="b"/>
          <a:lstStyle/>
          <a:p>
            <a:pPr algn="r" defTabSz="890588"/>
            <a:fld id="{D1BEA473-ADD2-4765-ABEC-5B1CD4CA010A}" type="slidenum">
              <a:rPr lang="es-ES" sz="1200"/>
              <a:pPr algn="r" defTabSz="890588"/>
              <a:t>10</a:t>
            </a:fld>
            <a:endParaRPr lang="es-E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11" tIns="46704" rIns="93411" bIns="46704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11" tIns="46704" rIns="93411" bIns="4670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CED63A2-1799-400D-9287-14866E859D7C}" type="slidenum">
              <a:rPr lang="es-ES" sz="1200"/>
              <a:pPr algn="r" eaLnBrk="1" hangingPunct="1"/>
              <a:t>11</a:t>
            </a:fld>
            <a:endParaRPr lang="es-E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11" tIns="46704" rIns="93411" bIns="46704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9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12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13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9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78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2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16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24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17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43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18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82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19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8" rIns="93420" bIns="46708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D9FD2E-AD67-451B-9447-CB4960DF282B}" type="slidenum">
              <a:rPr lang="es-ES" altLang="es-ES_tradnl"/>
              <a:pPr algn="r" eaLnBrk="1" hangingPunct="1">
                <a:spcBef>
                  <a:spcPct val="0"/>
                </a:spcBef>
              </a:pPr>
              <a:t>2</a:t>
            </a:fld>
            <a:endParaRPr lang="es-ES" altLang="es-ES_tradnl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12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22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21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22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22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52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23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76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97313" y="9221788"/>
            <a:ext cx="29829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1" tIns="46335" rIns="92671" bIns="46335" anchor="b"/>
          <a:lstStyle/>
          <a:p>
            <a:pPr defTabSz="892175"/>
            <a:fld id="{48CA3BDE-C978-4969-A897-2417229E91C2}" type="slidenum">
              <a:rPr lang="es-ES" sz="1100"/>
              <a:pPr defTabSz="892175"/>
              <a:t>24</a:t>
            </a:fld>
            <a:endParaRPr lang="es-ES" sz="11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105" tIns="45052" rIns="90105" bIns="45052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0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95725" y="9221788"/>
            <a:ext cx="29845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799D81-FE77-400D-8A68-32B44BF9633B}" type="slidenum">
              <a:rPr lang="es-ES" sz="1200"/>
              <a:pPr algn="r" eaLnBrk="1" hangingPunct="1"/>
              <a:t>4</a:t>
            </a:fld>
            <a:endParaRPr lang="es-E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8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8" rIns="93420" bIns="46708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7736D8-F0AC-4692-A26F-E513820F13A1}" type="slidenum">
              <a:rPr lang="es-ES" altLang="es-ES_tradnl"/>
              <a:pPr algn="r" eaLnBrk="1" hangingPunct="1">
                <a:spcBef>
                  <a:spcPct val="0"/>
                </a:spcBef>
              </a:pPr>
              <a:t>5</a:t>
            </a:fld>
            <a:endParaRPr lang="es-ES" altLang="es-ES_tradnl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4068585" y="9507895"/>
            <a:ext cx="3116928" cy="5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7" tIns="48791" rIns="97587" bIns="48791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553B7B-6D25-4998-9C86-81DEFC7672DB}" type="slidenum">
              <a:rPr lang="es-ES" altLang="es-ES_tradnl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es-ES_tradnl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5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4068585" y="9507895"/>
            <a:ext cx="3116928" cy="5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7" tIns="48791" rIns="97587" bIns="48791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707E20-312C-4996-B52B-EAD44FA33840}" type="slidenum">
              <a:rPr lang="es-ES" altLang="es-ES_tradnl"/>
              <a:pPr algn="r" eaLnBrk="1" hangingPunct="1">
                <a:spcBef>
                  <a:spcPct val="0"/>
                </a:spcBef>
              </a:pPr>
              <a:t>7</a:t>
            </a:fld>
            <a:endParaRPr lang="es-ES" altLang="es-ES_tradnl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2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8" rIns="93420" bIns="46708" anchor="b"/>
          <a:lstStyle>
            <a:lvl1pPr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C83987-B589-423D-9E9A-386B1D9E767C}" type="slidenum">
              <a:rPr lang="es-ES" altLang="es-ES_tradnl"/>
              <a:pPr algn="r" eaLnBrk="1" hangingPunct="1">
                <a:spcBef>
                  <a:spcPct val="0"/>
                </a:spcBef>
              </a:pPr>
              <a:t>8</a:t>
            </a:fld>
            <a:endParaRPr lang="es-ES" altLang="es-ES_tradnl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_trad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5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43944" y="9021218"/>
            <a:ext cx="3021441" cy="4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11" tIns="46704" rIns="93411" bIns="46704" anchor="b"/>
          <a:lstStyle/>
          <a:p>
            <a:pPr algn="r" defTabSz="890588"/>
            <a:fld id="{D1BEA473-ADD2-4765-ABEC-5B1CD4CA010A}" type="slidenum">
              <a:rPr lang="es-ES" sz="1200"/>
              <a:pPr algn="r" defTabSz="890588"/>
              <a:t>9</a:t>
            </a:fld>
            <a:endParaRPr lang="es-E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11" tIns="46704" rIns="93411" bIns="46704"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3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97B9-AAB7-4E1C-B2C1-99AAF995D0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29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62D8D-9186-4A1F-A74B-9E8A1FCAE5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41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7F43-A916-45E2-A3C2-CF88D0EE17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23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6317-AA84-4985-93E7-8250361839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64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64D7-A43A-48FC-8001-6C1C33C451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005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2311-B19C-4647-8DB1-D340C8B539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6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8EB5-38D0-4790-914C-1B070D4DEF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79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6B5A-1D64-4659-8201-0C023601CE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07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085A-36FB-4E49-82CC-D868DF1E71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68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5FDC-B416-4EEA-9546-1BEA9989C6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0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>
                <a:sym typeface="Gill Sans MT" charset="0"/>
              </a:rPr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93D4D-006F-4BFC-8273-8776EB7441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93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7350"/>
            <a:ext cx="130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 rot="10800000" flipH="1">
            <a:off x="635000" y="1839913"/>
            <a:ext cx="11734800" cy="1587"/>
          </a:xfrm>
          <a:prstGeom prst="line">
            <a:avLst/>
          </a:prstGeom>
          <a:noFill/>
          <a:ln w="12700">
            <a:solidFill>
              <a:srgbClr val="A7AA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43650" y="9326563"/>
            <a:ext cx="317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D4C92"/>
                </a:solidFill>
                <a:latin typeface="+mj-lt"/>
                <a:ea typeface="Gill Sans" charset="0"/>
                <a:cs typeface="Gill Sans" charset="0"/>
                <a:sym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defRPr/>
            </a:pPr>
            <a:fld id="{FBE8302B-DF40-45DA-AA7B-0461F89589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+mj-lt"/>
          <a:ea typeface="+mj-ea"/>
          <a:cs typeface="+mj-cs"/>
          <a:sym typeface="Gill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 MT" pitchFamily="34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58775"/>
            <a:ext cx="2619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0" tIns="65016" rIns="130030" bIns="65016" anchor="ctr">
            <a:spAutoFit/>
          </a:bodyPr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-3722736" y="5243699"/>
            <a:ext cx="1317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Gill Sans MT" panose="020B0502020104020203" pitchFamily="34" charset="0"/>
              </a:rPr>
              <a:t>Borja Díaz </a:t>
            </a:r>
            <a:r>
              <a:rPr lang="es-ES_tradnl" sz="2800" dirty="0" err="1" smtClean="0">
                <a:latin typeface="Gill Sans MT" panose="020B0502020104020203" pitchFamily="34" charset="0"/>
              </a:rPr>
              <a:t>Rivillas</a:t>
            </a:r>
            <a:r>
              <a:rPr lang="es-ES_tradnl" sz="2800" dirty="0" smtClean="0">
                <a:latin typeface="Gill Sans MT" panose="020B0502020104020203" pitchFamily="34" charset="0"/>
              </a:rPr>
              <a:t>, FIIAPP </a:t>
            </a:r>
            <a:endParaRPr lang="es-ES_tradnl" sz="2800" dirty="0">
              <a:latin typeface="Gill Sans MT" panose="020B0502020104020203" pitchFamily="34" charset="0"/>
            </a:endParaRPr>
          </a:p>
          <a:p>
            <a:pPr algn="ctr"/>
            <a:r>
              <a:rPr lang="es-ES_tradnl" sz="2800" dirty="0" err="1" smtClean="0">
                <a:latin typeface="Gill Sans MT" panose="020B0502020104020203" pitchFamily="34" charset="0"/>
              </a:rPr>
              <a:t>EUROSociAL</a:t>
            </a:r>
            <a:r>
              <a:rPr lang="es-ES_tradnl" sz="2800" dirty="0" smtClean="0">
                <a:latin typeface="Gill Sans MT" panose="020B0502020104020203" pitchFamily="34" charset="0"/>
              </a:rPr>
              <a:t> II  </a:t>
            </a:r>
            <a:endParaRPr lang="es-ES_tradnl" sz="2800" dirty="0">
              <a:latin typeface="Gill Sans MT" panose="020B05020201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93" y="1927212"/>
            <a:ext cx="6236754" cy="58268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264" y="7728592"/>
            <a:ext cx="6236754" cy="1252664"/>
          </a:xfrm>
          <a:prstGeom prst="rect">
            <a:avLst/>
          </a:prstGeom>
        </p:spPr>
      </p:pic>
      <p:sp>
        <p:nvSpPr>
          <p:cNvPr id="8" name="9 Rectángulo"/>
          <p:cNvSpPr/>
          <p:nvPr/>
        </p:nvSpPr>
        <p:spPr>
          <a:xfrm>
            <a:off x="453728" y="1003882"/>
            <a:ext cx="12118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6345" indent="-406345" algn="ctr">
              <a:defRPr/>
            </a:pPr>
            <a:r>
              <a:rPr lang="es-ES" sz="5400" b="1" dirty="0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Presentación  </a:t>
            </a:r>
            <a:endParaRPr lang="es-ES" sz="5400" b="1" dirty="0">
              <a:solidFill>
                <a:schemeClr val="accent2"/>
              </a:solidFill>
              <a:latin typeface="+mn-lt"/>
              <a:ea typeface="小塚ゴシック Pr6N EL" charset="0"/>
              <a:cs typeface="Arial" pitchFamily="34" charset="0"/>
              <a:sym typeface="Gill Sans" charset="0"/>
            </a:endParaRPr>
          </a:p>
        </p:txBody>
      </p:sp>
      <p:pic>
        <p:nvPicPr>
          <p:cNvPr id="7" name="Picture 2" descr="http://www.injuve.es/sites/default/files/2015/03/noticias/2015%20europeo%20desarrol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7754091"/>
            <a:ext cx="3131071" cy="13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61066" y="1061156"/>
            <a:ext cx="16856569" cy="1625600"/>
          </a:xfrm>
          <a:prstGeom prst="rect">
            <a:avLst/>
          </a:prstGeom>
        </p:spPr>
        <p:txBody>
          <a:bodyPr lIns="130041" tIns="65021" rIns="130041" bIns="65021">
            <a:normAutofit/>
          </a:bodyPr>
          <a:lstStyle/>
          <a:p>
            <a:pPr algn="ctr" eaLnBrk="1" hangingPunct="1">
              <a:defRPr/>
            </a:pPr>
            <a:r>
              <a:rPr lang="es-ES_tradnl" sz="4409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Crisis de confianza y crisis de valores  </a:t>
            </a:r>
            <a: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endParaRPr lang="es-ES" sz="512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6148" name="Picture 5" descr="http://blog.transparency.org/wp-content/uploads/2009/11/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458" y="3034453"/>
            <a:ext cx="6233725" cy="508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1 CuadroTexto"/>
          <p:cNvSpPr txBox="1">
            <a:spLocks noChangeArrowheads="1"/>
          </p:cNvSpPr>
          <p:nvPr/>
        </p:nvSpPr>
        <p:spPr bwMode="auto">
          <a:xfrm>
            <a:off x="1074702" y="8462152"/>
            <a:ext cx="112640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dirty="0">
                <a:latin typeface="Gill Sans MT" panose="020B0502020104020203" pitchFamily="34" charset="0"/>
                <a:cs typeface="Times New Roman" pitchFamily="18" charset="0"/>
              </a:rPr>
              <a:t>Del tributo como imposición…..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0" y="3724672"/>
            <a:ext cx="433488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9" y="3136054"/>
            <a:ext cx="6425636" cy="48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74" y="3341512"/>
            <a:ext cx="5292231" cy="40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761066" y="1061156"/>
            <a:ext cx="16856569" cy="1625600"/>
          </a:xfrm>
          <a:prstGeom prst="rect">
            <a:avLst/>
          </a:prstGeom>
        </p:spPr>
        <p:txBody>
          <a:bodyPr lIns="130041" tIns="65021" rIns="130041" bIns="65021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>
              <a:defRPr/>
            </a:pPr>
            <a:r>
              <a:rPr lang="es-ES_tradnl" sz="4409" b="1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Crisis de confianza y crisis de valores  </a:t>
            </a:r>
            <a:r>
              <a:rPr lang="es-ES_tradnl" sz="512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s-ES_tradnl" sz="512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endParaRPr lang="es-ES" sz="5120" b="1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0" y="8599073"/>
            <a:ext cx="1300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dirty="0" smtClean="0">
                <a:latin typeface="Gill Sans MT" panose="020B0502020104020203" pitchFamily="34" charset="0"/>
                <a:cs typeface="Times New Roman" pitchFamily="18" charset="0"/>
              </a:rPr>
              <a:t>A los tributos como vehículo de desarrollo colectivo…..</a:t>
            </a:r>
            <a:endParaRPr lang="es-ES_tradnl" sz="4000" dirty="0"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4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5736" y="1932240"/>
            <a:ext cx="13386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 smtClean="0"/>
              <a:t>Relaciones con el sistema educativo: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s-ES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3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41760" y="8405192"/>
            <a:ext cx="1080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Jamaica, Malasia, Marruecos, Mauritania, Kenia</a:t>
            </a:r>
            <a:endParaRPr lang="es-E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2" y="2746425"/>
            <a:ext cx="4349060" cy="56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54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25936" y="8405192"/>
            <a:ext cx="12313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Kidzania</a:t>
            </a:r>
            <a:r>
              <a:rPr lang="es-ES" dirty="0" smtClean="0"/>
              <a:t>: México, Perú y Malasia  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2932584"/>
            <a:ext cx="59942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448" y="3165129"/>
            <a:ext cx="5793157" cy="39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766" y="8592492"/>
            <a:ext cx="1338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Día de la cultura tributaria: Costa Rica, Bangladesh, </a:t>
            </a:r>
            <a:r>
              <a:rPr lang="es-ES" sz="3600" dirty="0" err="1" smtClean="0"/>
              <a:t>Rwanda</a:t>
            </a:r>
            <a:r>
              <a:rPr lang="es-ES" sz="3600" dirty="0" smtClean="0"/>
              <a:t>  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" y="3448093"/>
            <a:ext cx="5760640" cy="33751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384" y="2284512"/>
            <a:ext cx="6157331" cy="54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21880" y="8261176"/>
            <a:ext cx="12313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  <a:r>
              <a:rPr lang="es-ES" dirty="0" smtClean="0"/>
              <a:t>rogramas de TV: Chile y Nigeria </a:t>
            </a:r>
            <a:endParaRPr lang="es-ES" dirty="0"/>
          </a:p>
        </p:txBody>
      </p:sp>
      <p:pic>
        <p:nvPicPr>
          <p:cNvPr id="7" name="Picture 10" descr="http://t0.gstatic.com/images?q=tbn:ANd9GcSch2p0blM_g5T95Eaw2HnOoi-Mn5KGY5ihFkTaqftpTHWuam-ORQ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52" y="2932584"/>
            <a:ext cx="5221014" cy="391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similares </a:t>
            </a: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7704" y="3102605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Burundi universitarios registro de trabajadores no formales en centros comerciales; </a:t>
            </a:r>
          </a:p>
          <a:p>
            <a:endParaRPr lang="es-E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Costa Rica y Honduras: NAF en centros comerciales    </a:t>
            </a:r>
            <a:endParaRPr lang="es-ES" dirty="0"/>
          </a:p>
        </p:txBody>
      </p:sp>
      <p:pic>
        <p:nvPicPr>
          <p:cNvPr id="7" name="Picture 2" descr="photo 1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0" y="2400335"/>
            <a:ext cx="4320480" cy="57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6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1960" y="9068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_tradnl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55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32004" y="1059205"/>
            <a:ext cx="12923520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I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nstitucionalización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en los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Ministerios de Hacienda; </a:t>
            </a: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Búsqueda de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mayor peso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</a:t>
            </a:r>
            <a:r>
              <a:rPr lang="es-ES_tradnl" sz="4551" dirty="0">
                <a:latin typeface="+mn-lt"/>
                <a:cs typeface="Times New Roman" pitchFamily="18" charset="0"/>
              </a:rPr>
              <a:t>institucional;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 Escasos </a:t>
            </a:r>
            <a:r>
              <a:rPr lang="es-ES_tradnl" sz="4551" dirty="0">
                <a:latin typeface="+mn-lt"/>
                <a:cs typeface="Times New Roman" pitchFamily="18" charset="0"/>
              </a:rPr>
              <a:t>RRHH y materiales;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 Dificultad para lograr alianza con el sistema educativo: ¿es sostenible o tiene sentido ir escuela por escuela? </a:t>
            </a:r>
            <a:endParaRPr lang="es-ES_tradnl" sz="4551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Campañas y proyectos aislados, no programas.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ES_tradnl" sz="4693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94360" y="1059205"/>
            <a:ext cx="8352928" cy="1625600"/>
          </a:xfrm>
          <a:prstGeom prst="rect">
            <a:avLst/>
          </a:prstGeom>
        </p:spPr>
        <p:txBody>
          <a:bodyPr lIns="130041" tIns="65021" rIns="130041" bIns="6502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marL="1352388" indent="-1352388"/>
            <a:r>
              <a:rPr lang="es-ES_tradnl" sz="512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 </a:t>
            </a:r>
            <a:r>
              <a:rPr lang="es-ES_tradnl" sz="512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comunes  </a:t>
            </a:r>
            <a:endParaRPr lang="es-ES" sz="4551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6664" y="7901136"/>
            <a:ext cx="12438424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Sin embargo el grado de institucionalización en AL </a:t>
            </a:r>
          </a:p>
          <a:p>
            <a:pPr algn="ctr"/>
            <a:r>
              <a:rPr lang="es-ES" b="1" dirty="0" smtClean="0"/>
              <a:t>es mucho mayor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3405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12648" y="906805"/>
            <a:ext cx="12923520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r>
              <a:rPr lang="es-ES_tradnl" sz="4551" b="1" dirty="0" smtClean="0">
                <a:latin typeface="+mn-lt"/>
                <a:cs typeface="Times New Roman" pitchFamily="18" charset="0"/>
              </a:rPr>
              <a:t>Programas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</a:t>
            </a:r>
            <a:r>
              <a:rPr lang="es-ES_tradnl" sz="4551" b="1" dirty="0" smtClean="0">
                <a:latin typeface="+mn-lt"/>
                <a:cs typeface="Times New Roman" pitchFamily="18" charset="0"/>
              </a:rPr>
              <a:t>más estructurados e integrales;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El Salvador: política de Estado, programas, unidades específicas, RRHH dedicados.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La </a:t>
            </a:r>
            <a:r>
              <a:rPr lang="es-ES_tradnl" sz="4551" dirty="0">
                <a:latin typeface="+mn-lt"/>
                <a:cs typeface="Times New Roman" pitchFamily="18" charset="0"/>
              </a:rPr>
              <a:t>alianza con el sistema educativo: metodología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pedagógica, inserción curricular, formación de docentes, </a:t>
            </a:r>
            <a:endParaRPr lang="es-ES_tradnl" sz="4551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EUROsociAL Fiscalidad apoya la implantación del Programa de Educación Fiscal en El Salv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84" y="5686047"/>
            <a:ext cx="5234174" cy="34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25286" y="6227580"/>
            <a:ext cx="3888432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Eficiencia en costes y esfuerzos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25286" y="7878718"/>
            <a:ext cx="3888432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Dimensionar qué se puede lograr  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49" y="6221794"/>
            <a:ext cx="3902520" cy="24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5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12648" y="556320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Ámbito universitario: conexión contribuyente del presente. Estrategias sólidas y permanentes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05" y="4348650"/>
            <a:ext cx="53487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214" y="3837690"/>
            <a:ext cx="4660404" cy="44354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90850" y="8602151"/>
            <a:ext cx="11665296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Mejor poco y bueno que mucho, malo y desorganizado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15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49950816"/>
              </p:ext>
            </p:extLst>
          </p:nvPr>
        </p:nvGraphicFramePr>
        <p:xfrm>
          <a:off x="632673" y="2214104"/>
          <a:ext cx="11707176" cy="696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9 Rectángulo"/>
          <p:cNvSpPr/>
          <p:nvPr/>
        </p:nvSpPr>
        <p:spPr>
          <a:xfrm>
            <a:off x="381720" y="916360"/>
            <a:ext cx="12118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6345" indent="-406345" algn="ctr">
              <a:defRPr/>
            </a:pPr>
            <a:r>
              <a:rPr lang="es-ES" sz="5400" b="1" dirty="0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Esquema </a:t>
            </a:r>
            <a:endParaRPr lang="es-ES" sz="5400" b="1" dirty="0">
              <a:solidFill>
                <a:schemeClr val="accent2"/>
              </a:solidFill>
              <a:latin typeface="+mn-lt"/>
              <a:ea typeface="小塚ゴシック Pr6N EL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0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029792" y="243441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7233"/>
              </p:ext>
            </p:extLst>
          </p:nvPr>
        </p:nvGraphicFramePr>
        <p:xfrm>
          <a:off x="738868" y="2004137"/>
          <a:ext cx="5475809" cy="289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n de mapa de bits" r:id="rId4" imgW="7640116" imgH="4038095" progId="Paint.Picture">
                  <p:embed/>
                </p:oleObj>
              </mc:Choice>
              <mc:Fallback>
                <p:oleObj name="Imagen de mapa de bits" r:id="rId4" imgW="7640116" imgH="4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68" y="2004137"/>
                        <a:ext cx="5475809" cy="289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262" y="2328655"/>
            <a:ext cx="5221856" cy="33496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677" y="4891355"/>
            <a:ext cx="4452189" cy="281137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37894" y="629704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Uruguay, Chile y El Salvador </a:t>
            </a:r>
            <a:endParaRPr lang="es-ES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93278" y="7882523"/>
            <a:ext cx="11665296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Nuevas tecnologías reducción brecha digital, efecto multiplicador y nuevos consumos juveniles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594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029792" y="243441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3624550"/>
            <a:ext cx="4464496" cy="4157921"/>
          </a:xfrm>
          <a:prstGeom prst="rect">
            <a:avLst/>
          </a:prstGeom>
        </p:spPr>
      </p:pic>
      <p:pic>
        <p:nvPicPr>
          <p:cNvPr id="8" name="Picture 2" descr="http://eurosocialfiscal.org/uploads/images/20100712_130745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32" y="3878383"/>
            <a:ext cx="4723082" cy="35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2648" y="556320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Educación no formal </a:t>
            </a:r>
            <a:endParaRPr lang="es-ES" sz="3982" dirty="0">
              <a:latin typeface="+mn-lt"/>
              <a:cs typeface="Times New Roman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41760" y="7898373"/>
            <a:ext cx="11665296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“El juego no es un juego”, llegar desde lo lúdico requiere de estrategias sólidas de educación no formal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56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792" y="906805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Aportaciones de América Latina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029792" y="243441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2648" y="556320"/>
            <a:ext cx="129235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defRPr/>
            </a:pPr>
            <a:endParaRPr lang="es-ES_tradnl" sz="4551" dirty="0" smtClean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Trabajo en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Red: aprendizaje continuo y economías de escala.  </a:t>
            </a:r>
            <a:endParaRPr lang="es-ES" sz="3982" dirty="0">
              <a:latin typeface="+mn-lt"/>
              <a:cs typeface="Times New Roman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29" y="3107444"/>
            <a:ext cx="6253720" cy="57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4892" y="988368"/>
            <a:ext cx="11089232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marL="1352388" indent="-1352388"/>
            <a:r>
              <a:rPr lang="es-ES" sz="512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 </a:t>
            </a:r>
            <a:endParaRPr lang="es-ES" sz="512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81280" y="1204392"/>
            <a:ext cx="12923520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/>
          <a:lstStyle>
            <a:lvl1pPr marL="273050" indent="-27305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s-ES_tradnl" sz="1280" b="1" dirty="0">
              <a:latin typeface="+mn-lt"/>
              <a:cs typeface="Times New Roman" pitchFamily="18" charset="0"/>
            </a:endParaRPr>
          </a:p>
          <a:p>
            <a:pPr marL="0" indent="0">
              <a:defRPr/>
            </a:pPr>
            <a:endParaRPr lang="es-ES_tradnl" sz="3982" dirty="0">
              <a:latin typeface="+mn-lt"/>
              <a:cs typeface="Times New Roman" pitchFamily="18" charset="0"/>
            </a:endParaRP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Oportunidad de aprendizaje global entre pares sobre las estrategias de Educación Fiscal: cajas de herramientas, workshops comunes, </a:t>
            </a:r>
            <a:r>
              <a:rPr lang="es-ES_tradnl" sz="4551" dirty="0" err="1" smtClean="0">
                <a:latin typeface="+mn-lt"/>
                <a:cs typeface="Times New Roman" pitchFamily="18" charset="0"/>
              </a:rPr>
              <a:t>etc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; 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Mayor análisis comparado de la problemática de la relación entre fisco y los ciudadanos:</a:t>
            </a:r>
          </a:p>
          <a:p>
            <a:pPr marL="1155700" lvl="1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 smtClean="0">
                <a:latin typeface="+mn-lt"/>
                <a:cs typeface="Times New Roman" pitchFamily="18" charset="0"/>
              </a:rPr>
              <a:t>¿Qué papel tiene la fiscalidad en democracias no liberales?  </a:t>
            </a:r>
          </a:p>
          <a:p>
            <a:pPr marL="685800" indent="-685800" eaLnBrk="1" hangingPunct="1">
              <a:lnSpc>
                <a:spcPct val="90000"/>
              </a:lnSpc>
              <a:spcBef>
                <a:spcPct val="20000"/>
              </a:spcBef>
              <a:spcAft>
                <a:spcPts val="853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s-ES_tradnl" sz="4551" dirty="0">
                <a:latin typeface="+mn-lt"/>
                <a:cs typeface="Times New Roman" pitchFamily="18" charset="0"/>
              </a:rPr>
              <a:t> </a:t>
            </a:r>
            <a:r>
              <a:rPr lang="es-ES_tradnl" sz="4551" dirty="0" smtClean="0">
                <a:latin typeface="+mn-lt"/>
                <a:cs typeface="Times New Roman" pitchFamily="18" charset="0"/>
              </a:rPr>
              <a:t> Mayor atención desde las políticas de desarrollo nacionales y de los esfuerzos de la cooperación internacional al desarrollo.  </a:t>
            </a:r>
            <a:endParaRPr lang="es-ES_tradnl" sz="3982" dirty="0"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s-ES" sz="3982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4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7688" y="6965032"/>
            <a:ext cx="11704320" cy="1625600"/>
          </a:xfrm>
          <a:prstGeom prst="rect">
            <a:avLst/>
          </a:prstGeom>
        </p:spPr>
        <p:txBody>
          <a:bodyPr lIns="130039" tIns="65020" rIns="130039" bIns="65020"/>
          <a:lstStyle/>
          <a:p>
            <a:pPr algn="ctr" eaLnBrk="1" hangingPunct="1"/>
            <a:r>
              <a:rPr lang="es-ES_tradnl" sz="2800" dirty="0" smtClean="0">
                <a:solidFill>
                  <a:schemeClr val="tx1"/>
                </a:solidFill>
              </a:rPr>
              <a:t>borja.diaz@fiiapp.org</a:t>
            </a:r>
            <a:br>
              <a:rPr lang="es-ES_tradnl" sz="2800" dirty="0" smtClean="0">
                <a:solidFill>
                  <a:schemeClr val="tx1"/>
                </a:solidFill>
              </a:rPr>
            </a:br>
            <a:r>
              <a:rPr lang="es-ES_tradnl" sz="2800" b="1" dirty="0" err="1" smtClean="0">
                <a:solidFill>
                  <a:schemeClr val="tx1"/>
                </a:solidFill>
              </a:rPr>
              <a:t>Twitter</a:t>
            </a:r>
            <a:r>
              <a:rPr lang="es-ES_tradnl" sz="2800" b="1" dirty="0">
                <a:solidFill>
                  <a:schemeClr val="tx1"/>
                </a:solidFill>
              </a:rPr>
              <a:t>: @</a:t>
            </a:r>
            <a:r>
              <a:rPr lang="es-ES_tradnl" sz="2800" b="1" dirty="0" err="1">
                <a:solidFill>
                  <a:schemeClr val="tx1"/>
                </a:solidFill>
              </a:rPr>
              <a:t>culturafiscal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49872" y="1420416"/>
            <a:ext cx="10351178" cy="197797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endParaRPr lang="es-ES" sz="4000" b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latin typeface="+mn-lt"/>
                <a:cs typeface="Times New Roman" panose="02020603050405020304" pitchFamily="18" charset="0"/>
              </a:rPr>
              <a:t>Muchas gracias por su atención</a:t>
            </a:r>
            <a:r>
              <a:rPr lang="es-ES_tradnl" sz="40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es-ES_tradnl" sz="4000" b="1" dirty="0">
                <a:latin typeface="+mn-lt"/>
                <a:cs typeface="Times New Roman" panose="02020603050405020304" pitchFamily="18" charset="0"/>
              </a:rPr>
            </a:br>
            <a:endParaRPr lang="es-ES_tradnl" sz="4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9260"/>
            <a:ext cx="13004800" cy="17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a educación es el arma mas poderosa para cambiar el mundo. (Nelson Mandel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36" y="3004592"/>
            <a:ext cx="809625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5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130494" y="1222449"/>
            <a:ext cx="1211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latin typeface="Gill Sans MT" pitchFamily="34" charset="0"/>
              </a:rPr>
              <a:t>Relevancia para América Latina  </a:t>
            </a:r>
            <a:endParaRPr lang="es-ES" sz="40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pic>
        <p:nvPicPr>
          <p:cNvPr id="1026" name="Picture 2" descr="http://static.freepik.com/foto-gratis/mapa-del-mundo_8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1" y="2319501"/>
            <a:ext cx="11214375" cy="68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 bwMode="auto">
          <a:xfrm>
            <a:off x="2469952" y="4227578"/>
            <a:ext cx="168831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6933646" y="3866589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10246816" y="5201438"/>
            <a:ext cx="145105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2827883" y="5129430"/>
            <a:ext cx="163892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70352" y="4659090"/>
            <a:ext cx="144016" cy="14570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5278264" y="6172944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5998344" y="5201438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19" name="22 Elipse"/>
          <p:cNvSpPr/>
          <p:nvPr/>
        </p:nvSpPr>
        <p:spPr bwMode="auto">
          <a:xfrm>
            <a:off x="6934448" y="5216135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4" name="22 Elipse"/>
          <p:cNvSpPr/>
          <p:nvPr/>
        </p:nvSpPr>
        <p:spPr bwMode="auto">
          <a:xfrm>
            <a:off x="7449282" y="6619575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5" name="10 CuadroTexto"/>
          <p:cNvSpPr txBox="1"/>
          <p:nvPr/>
        </p:nvSpPr>
        <p:spPr>
          <a:xfrm>
            <a:off x="35847" y="5252236"/>
            <a:ext cx="2113110" cy="39703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9" rIns="91436" bIns="4571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Bolivia (2011)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Costa Rica (2010)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El Salvador (2009)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Paraguay (2008)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Chile (2006)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República Dominicana(2006)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Perú (2005) 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Guatemala (2005)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Uruguay (2005)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Ecuador (2002)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México (2001) 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Argentina (1998)</a:t>
            </a:r>
          </a:p>
          <a:p>
            <a:pPr eaLnBrk="1" hangingPunct="1">
              <a:defRPr/>
            </a:pPr>
            <a:r>
              <a:rPr lang="es-ES_tradnl" altLang="es-ES_tradnl" sz="1800" dirty="0">
                <a:solidFill>
                  <a:srgbClr val="000000"/>
                </a:solidFill>
              </a:rPr>
              <a:t>Brasil (1996)  </a:t>
            </a:r>
          </a:p>
        </p:txBody>
      </p:sp>
      <p:sp>
        <p:nvSpPr>
          <p:cNvPr id="26" name="22 Elipse"/>
          <p:cNvSpPr/>
          <p:nvPr/>
        </p:nvSpPr>
        <p:spPr bwMode="auto">
          <a:xfrm>
            <a:off x="6559385" y="5144127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7" name="22 Elipse"/>
          <p:cNvSpPr/>
          <p:nvPr/>
        </p:nvSpPr>
        <p:spPr bwMode="auto">
          <a:xfrm>
            <a:off x="6425739" y="4857668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8" name="22 Elipse"/>
          <p:cNvSpPr/>
          <p:nvPr/>
        </p:nvSpPr>
        <p:spPr bwMode="auto">
          <a:xfrm>
            <a:off x="6343650" y="4549866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29" name="21 Elipse"/>
          <p:cNvSpPr/>
          <p:nvPr/>
        </p:nvSpPr>
        <p:spPr bwMode="auto">
          <a:xfrm>
            <a:off x="3497586" y="5995419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0" name="21 Elipse"/>
          <p:cNvSpPr/>
          <p:nvPr/>
        </p:nvSpPr>
        <p:spPr bwMode="auto">
          <a:xfrm>
            <a:off x="7096518" y="7075733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1" name="21 Elipse"/>
          <p:cNvSpPr/>
          <p:nvPr/>
        </p:nvSpPr>
        <p:spPr bwMode="auto">
          <a:xfrm>
            <a:off x="5998344" y="5467919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2" name="21 Elipse"/>
          <p:cNvSpPr/>
          <p:nvPr/>
        </p:nvSpPr>
        <p:spPr bwMode="auto">
          <a:xfrm>
            <a:off x="9818689" y="6511441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3" name="22 Elipse"/>
          <p:cNvSpPr/>
          <p:nvPr/>
        </p:nvSpPr>
        <p:spPr bwMode="auto">
          <a:xfrm>
            <a:off x="9094688" y="5924791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4" name="21 Elipse"/>
          <p:cNvSpPr/>
          <p:nvPr/>
        </p:nvSpPr>
        <p:spPr bwMode="auto">
          <a:xfrm>
            <a:off x="5767799" y="5915710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92998" y="840152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Primera mirada global </a:t>
            </a:r>
            <a:endParaRPr lang="es-ES" sz="3200" dirty="0"/>
          </a:p>
        </p:txBody>
      </p:sp>
      <p:sp>
        <p:nvSpPr>
          <p:cNvPr id="35" name="21 Elipse"/>
          <p:cNvSpPr/>
          <p:nvPr/>
        </p:nvSpPr>
        <p:spPr bwMode="auto">
          <a:xfrm>
            <a:off x="4325678" y="7003725"/>
            <a:ext cx="144016" cy="144016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481" y="5745007"/>
            <a:ext cx="164606" cy="17070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276" y="6141126"/>
            <a:ext cx="164606" cy="17070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556" y="6256365"/>
            <a:ext cx="164606" cy="17070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94" y="6678239"/>
            <a:ext cx="164606" cy="17070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867" y="6396461"/>
            <a:ext cx="164606" cy="17070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10" y="6396461"/>
            <a:ext cx="164606" cy="17070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741" y="8045152"/>
            <a:ext cx="164606" cy="17070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136" y="7757120"/>
            <a:ext cx="164606" cy="17070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39" y="7984555"/>
            <a:ext cx="164606" cy="17070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994" y="6830639"/>
            <a:ext cx="164606" cy="170703"/>
          </a:xfrm>
          <a:prstGeom prst="rect">
            <a:avLst/>
          </a:prstGeom>
        </p:spPr>
      </p:pic>
      <p:sp>
        <p:nvSpPr>
          <p:cNvPr id="45" name="21 Elipse"/>
          <p:cNvSpPr/>
          <p:nvPr/>
        </p:nvSpPr>
        <p:spPr bwMode="auto">
          <a:xfrm>
            <a:off x="6960390" y="7783807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小塚ゴシック Pr6N EL" charset="0"/>
              <a:cs typeface="小塚ゴシック Pr6N EL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3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677864" y="1276400"/>
            <a:ext cx="12786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Relevancia para América Latina: agenda de desarrollo   </a:t>
            </a:r>
            <a:endParaRPr lang="es-ES" sz="3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119"/>
            <a:ext cx="13004800" cy="17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3728" y="2140496"/>
            <a:ext cx="1224136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i="1" dirty="0" err="1"/>
              <a:t>Latin</a:t>
            </a:r>
            <a:r>
              <a:rPr lang="es-ES" sz="2800" b="1" i="1" dirty="0"/>
              <a:t> American </a:t>
            </a:r>
            <a:r>
              <a:rPr lang="es-ES" sz="2800" b="1" i="1" dirty="0" err="1"/>
              <a:t>Economic</a:t>
            </a:r>
            <a:r>
              <a:rPr lang="es-ES" sz="2800" b="1" i="1" dirty="0"/>
              <a:t> Outlook 2012. </a:t>
            </a:r>
            <a:r>
              <a:rPr lang="es-ES" sz="2800" i="1" dirty="0" err="1"/>
              <a:t>Transforming</a:t>
            </a:r>
            <a:r>
              <a:rPr lang="es-ES" sz="2800" i="1" dirty="0"/>
              <a:t> </a:t>
            </a:r>
            <a:r>
              <a:rPr lang="es-ES" sz="2800" i="1" dirty="0" err="1"/>
              <a:t>the</a:t>
            </a:r>
            <a:r>
              <a:rPr lang="es-ES" sz="2800" i="1" dirty="0"/>
              <a:t> </a:t>
            </a:r>
            <a:r>
              <a:rPr lang="es-ES" sz="2800" i="1" dirty="0" err="1"/>
              <a:t>State</a:t>
            </a:r>
            <a:r>
              <a:rPr lang="es-ES" sz="2800" i="1" dirty="0"/>
              <a:t> </a:t>
            </a:r>
            <a:r>
              <a:rPr lang="es-ES" sz="2800" i="1" dirty="0" err="1"/>
              <a:t>for</a:t>
            </a:r>
            <a:r>
              <a:rPr lang="es-ES" sz="2800" i="1" dirty="0"/>
              <a:t> </a:t>
            </a:r>
            <a:r>
              <a:rPr lang="es-ES" sz="2800" i="1" dirty="0" err="1"/>
              <a:t>Development</a:t>
            </a:r>
            <a:r>
              <a:rPr lang="es-ES" sz="2800" dirty="0"/>
              <a:t>, </a:t>
            </a:r>
            <a:r>
              <a:rPr lang="es-ES" sz="2800" i="1" dirty="0" smtClean="0"/>
              <a:t>“el </a:t>
            </a:r>
            <a:r>
              <a:rPr lang="es-ES" sz="2800" i="1" dirty="0"/>
              <a:t>fortalecimiento institucional de las Administraciones Tributarias y la ampliación de las bases impositivas deberían ir acompañados de esfuerzos para elevar la calidad de los servicios públicos, pero también de iniciativas que mejoren la moral fiscal a través de la educación de los </a:t>
            </a:r>
            <a:r>
              <a:rPr lang="es-ES" sz="2800" i="1" dirty="0" smtClean="0"/>
              <a:t>ciudadanos” </a:t>
            </a:r>
            <a:r>
              <a:rPr lang="es-ES" sz="2800" dirty="0"/>
              <a:t>(OCDE, 2011, </a:t>
            </a:r>
            <a:r>
              <a:rPr lang="es-ES" sz="2800" dirty="0" smtClean="0"/>
              <a:t>8). </a:t>
            </a:r>
            <a:endParaRPr lang="es-ES" sz="2800" dirty="0"/>
          </a:p>
        </p:txBody>
      </p:sp>
      <p:sp>
        <p:nvSpPr>
          <p:cNvPr id="5" name="3 Rectángulo"/>
          <p:cNvSpPr/>
          <p:nvPr/>
        </p:nvSpPr>
        <p:spPr>
          <a:xfrm>
            <a:off x="453728" y="5472959"/>
            <a:ext cx="1224136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i="1" dirty="0" smtClean="0"/>
              <a:t>“Estamos ante una ´nueva era</a:t>
            </a:r>
            <a:r>
              <a:rPr lang="es-ES" sz="2800" b="1" i="1" dirty="0" smtClean="0"/>
              <a:t>´ </a:t>
            </a:r>
            <a:r>
              <a:rPr lang="es-ES" sz="2800" i="1" dirty="0" smtClean="0"/>
              <a:t>para que la educación fiscal desempeñe un papel importante en las políticas de desarrollo como puente entre las Administraciones tributarias y los ciudadanos, y como herramienta transformadora de la cultura fiscal de los actuales y futuros contribuyentes </a:t>
            </a:r>
            <a:r>
              <a:rPr lang="es-ES" sz="2800" dirty="0" smtClean="0"/>
              <a:t>(OCDE</a:t>
            </a:r>
            <a:r>
              <a:rPr lang="es-ES" sz="2800" dirty="0"/>
              <a:t>, </a:t>
            </a:r>
            <a:r>
              <a:rPr lang="es-ES" sz="2800" dirty="0" smtClean="0"/>
              <a:t>2015).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974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86432" y="1011551"/>
            <a:ext cx="15199360" cy="1625600"/>
          </a:xfrm>
          <a:prstGeom prst="rect">
            <a:avLst/>
          </a:prstGeom>
        </p:spPr>
        <p:txBody>
          <a:bodyPr lIns="130041" tIns="65021" rIns="130041" bIns="65021"/>
          <a:lstStyle/>
          <a:p>
            <a:pPr algn="ctr" eaLnBrk="1" hangingPunct="1"/>
            <a:r>
              <a:rPr lang="es-ES_tradnl" altLang="es-ES_tradnl" sz="4551" b="1" dirty="0" smtClean="0">
                <a:solidFill>
                  <a:schemeClr val="tx1"/>
                </a:solidFill>
              </a:rPr>
              <a:t>Desafíos comunes: baja presión fiscal  </a:t>
            </a:r>
            <a:endParaRPr lang="es-ES" altLang="es-ES_tradnl" sz="4551" b="1" dirty="0">
              <a:solidFill>
                <a:schemeClr val="tx1"/>
              </a:solidFill>
            </a:endParaRPr>
          </a:p>
        </p:txBody>
      </p:sp>
      <p:pic>
        <p:nvPicPr>
          <p:cNvPr id="17411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40" y="2428528"/>
            <a:ext cx="9536853" cy="646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7924800" y="9260054"/>
            <a:ext cx="5080000" cy="43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1" tIns="65021" rIns="130041" bIns="6502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1991" b="1" dirty="0"/>
              <a:t>Fuente: CEPAL, 2010</a:t>
            </a:r>
          </a:p>
        </p:txBody>
      </p:sp>
      <p:sp>
        <p:nvSpPr>
          <p:cNvPr id="17413" name="5 Rectángulo"/>
          <p:cNvSpPr>
            <a:spLocks noChangeArrowheads="1"/>
          </p:cNvSpPr>
          <p:nvPr/>
        </p:nvSpPr>
        <p:spPr bwMode="auto">
          <a:xfrm>
            <a:off x="5206256" y="2063278"/>
            <a:ext cx="12860302" cy="5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_tradnl" sz="3129" dirty="0"/>
              <a:t>La carga tributaria (%) PIB</a:t>
            </a:r>
          </a:p>
        </p:txBody>
      </p:sp>
    </p:spTree>
    <p:extLst>
      <p:ext uri="{BB962C8B-B14F-4D97-AF65-F5344CB8AC3E}">
        <p14:creationId xmlns:p14="http://schemas.microsoft.com/office/powerpoint/2010/main" val="342525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91166"/>
            <a:ext cx="14549120" cy="1625600"/>
          </a:xfrm>
          <a:prstGeom prst="rect">
            <a:avLst/>
          </a:prstGeom>
        </p:spPr>
        <p:txBody>
          <a:bodyPr lIns="130041" tIns="65021" rIns="130041" bIns="65021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>
              <a:defRPr/>
            </a:pPr>
            <a:r>
              <a:rPr lang="es-ES_tradnl" sz="4400" b="1" kern="0" dirty="0" smtClean="0">
                <a:solidFill>
                  <a:schemeClr val="tx1"/>
                </a:solidFill>
              </a:rPr>
              <a:t>Desafíos comunes: pobreza     </a:t>
            </a:r>
            <a:r>
              <a:rPr lang="es-ES_tradnl" sz="4400" kern="0" dirty="0" smtClean="0"/>
              <a:t/>
            </a:r>
            <a:br>
              <a:rPr lang="es-ES_tradnl" sz="4400" kern="0" dirty="0" smtClean="0"/>
            </a:br>
            <a:r>
              <a:rPr lang="es-ES_tradnl" sz="4400" kern="0" dirty="0" smtClean="0"/>
              <a:t/>
            </a:r>
            <a:br>
              <a:rPr lang="es-ES_tradnl" sz="4400" kern="0" dirty="0" smtClean="0"/>
            </a:br>
            <a:r>
              <a:rPr lang="pt-BR" sz="4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53" y="2616766"/>
            <a:ext cx="9740709" cy="4870355"/>
          </a:xfrm>
          <a:prstGeom prst="rect">
            <a:avLst/>
          </a:prstGeom>
        </p:spPr>
      </p:pic>
      <p:pic>
        <p:nvPicPr>
          <p:cNvPr id="7" name="Picture 2" descr="http://www.noticiasdigital.net/images/stories/foto_pobrez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056" y="3798136"/>
            <a:ext cx="3062428" cy="241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42679" y="697079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Banco Mundial, 2014</a:t>
            </a:r>
            <a:endParaRPr lang="es-ES" sz="2400" dirty="0"/>
          </a:p>
        </p:txBody>
      </p:sp>
      <p:sp>
        <p:nvSpPr>
          <p:cNvPr id="10" name="3 Rectángulo"/>
          <p:cNvSpPr/>
          <p:nvPr/>
        </p:nvSpPr>
        <p:spPr>
          <a:xfrm>
            <a:off x="1106775" y="7857616"/>
            <a:ext cx="11089232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prstClr val="white"/>
                </a:solidFill>
              </a:rPr>
              <a:t>La pobreza sigue a la baja en América Latina pero aún afecta 167 millones de </a:t>
            </a:r>
            <a:r>
              <a:rPr lang="es-ES_tradnl" sz="2800" b="1" dirty="0" smtClean="0">
                <a:solidFill>
                  <a:prstClr val="white"/>
                </a:solidFill>
              </a:rPr>
              <a:t>personas (28% de la población). </a:t>
            </a:r>
            <a:endParaRPr lang="es-ES_tradnl" sz="28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s-ES_tradnl" sz="2800" b="1" dirty="0">
                <a:solidFill>
                  <a:prstClr val="white"/>
                </a:solidFill>
              </a:rPr>
              <a:t>3 de cada 10 latinoamericanos siguen en la pobreza y 1 de cada 10  en la indigencia (CEPAL, </a:t>
            </a:r>
            <a:r>
              <a:rPr lang="es-ES_tradnl" sz="2800" b="1" dirty="0" smtClean="0">
                <a:solidFill>
                  <a:prstClr val="white"/>
                </a:solidFill>
              </a:rPr>
              <a:t>2014)</a:t>
            </a:r>
            <a:endParaRPr lang="es-ES_tradnl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6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1166"/>
            <a:ext cx="14549120" cy="1625600"/>
          </a:xfrm>
          <a:prstGeom prst="rect">
            <a:avLst/>
          </a:prstGeom>
        </p:spPr>
        <p:txBody>
          <a:bodyPr lIns="130041" tIns="65021" rIns="130041" bIns="65021">
            <a:noAutofit/>
          </a:bodyPr>
          <a:lstStyle/>
          <a:p>
            <a:pPr eaLnBrk="1" hangingPunct="1">
              <a:defRPr/>
            </a:pPr>
            <a:r>
              <a:rPr lang="es-ES_tradnl" sz="4400" b="1" dirty="0" smtClean="0">
                <a:solidFill>
                  <a:schemeClr val="tx1"/>
                </a:solidFill>
              </a:rPr>
              <a:t>Desafíos comunes: desigualdad     </a:t>
            </a:r>
            <a:r>
              <a:rPr lang="es-ES_tradnl" sz="4400" dirty="0"/>
              <a:t/>
            </a:r>
            <a:br>
              <a:rPr lang="es-ES_tradnl" sz="4400" dirty="0"/>
            </a:br>
            <a:r>
              <a:rPr lang="es-ES_tradnl" sz="4400" dirty="0"/>
              <a:t/>
            </a:r>
            <a:br>
              <a:rPr lang="es-ES_tradnl" sz="4400" dirty="0"/>
            </a:b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9307" y="1677530"/>
            <a:ext cx="13004800" cy="7213599"/>
          </a:xfrm>
          <a:prstGeom prst="rect">
            <a:avLst/>
          </a:prstGeom>
        </p:spPr>
        <p:txBody>
          <a:bodyPr lIns="130041" tIns="65021" rIns="130041" bIns="65021"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es-ES_tradnl" sz="1280"/>
          </a:p>
          <a:p>
            <a:pPr eaLnBrk="1" hangingPunct="1">
              <a:lnSpc>
                <a:spcPct val="90000"/>
              </a:lnSpc>
            </a:pPr>
            <a:endParaRPr lang="es-ES_tradnl" altLang="es-ES_tradnl" sz="3982" b="1"/>
          </a:p>
          <a:p>
            <a:pPr eaLnBrk="1" hangingPunct="1">
              <a:lnSpc>
                <a:spcPct val="90000"/>
              </a:lnSpc>
            </a:pPr>
            <a:endParaRPr lang="es-ES_tradnl" altLang="es-ES_tradnl" sz="4551"/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s-ES" altLang="es-ES_tradnl" sz="3556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4" y="2284872"/>
            <a:ext cx="12207804" cy="594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12 Rectángulo"/>
          <p:cNvSpPr>
            <a:spLocks noChangeArrowheads="1"/>
          </p:cNvSpPr>
          <p:nvPr/>
        </p:nvSpPr>
        <p:spPr bwMode="auto">
          <a:xfrm>
            <a:off x="5398347" y="1803966"/>
            <a:ext cx="2646878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_tradnl" sz="2276"/>
              <a:t>Coeficiente de Gini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4108" y="7863841"/>
            <a:ext cx="5019039" cy="3220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493" dirty="0"/>
              <a:t>CEPAL, 2010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91804" y="8491481"/>
            <a:ext cx="1237301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América Latina sigue siendo la región más desigual del mundo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691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8" y="2635999"/>
            <a:ext cx="11709643" cy="578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4344" y="1110827"/>
            <a:ext cx="14549120" cy="1625600"/>
          </a:xfrm>
          <a:prstGeom prst="rect">
            <a:avLst/>
          </a:prstGeom>
        </p:spPr>
        <p:txBody>
          <a:bodyPr lIns="130041" tIns="65021" rIns="130041" bIns="65021">
            <a:normAutofit fontScale="90000"/>
          </a:bodyPr>
          <a:lstStyle/>
          <a:p>
            <a:pPr eaLnBrk="1" hangingPunct="1">
              <a:defRPr/>
            </a:pPr>
            <a:r>
              <a:rPr lang="es-ES_tradnl" sz="4409" b="1" dirty="0" smtClean="0">
                <a:solidFill>
                  <a:schemeClr val="tx1"/>
                </a:solidFill>
              </a:rPr>
              <a:t>Desafíos comunes: informalidad     </a:t>
            </a:r>
            <a:r>
              <a:rPr lang="es-ES_tradnl" sz="4409" dirty="0"/>
              <a:t/>
            </a:r>
            <a:br>
              <a:rPr lang="es-ES_tradnl" sz="4409" dirty="0"/>
            </a:br>
            <a:r>
              <a:rPr lang="es-ES_tradnl" sz="4409" dirty="0"/>
              <a:t/>
            </a:r>
            <a:br>
              <a:rPr lang="es-ES_tradnl" sz="4409" dirty="0"/>
            </a:br>
            <a:r>
              <a:rPr lang="pt-BR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55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23627"/>
            <a:ext cx="13004800" cy="7213601"/>
          </a:xfrm>
          <a:prstGeom prst="rect">
            <a:avLst/>
          </a:prstGeom>
        </p:spPr>
        <p:txBody>
          <a:bodyPr lIns="130041" tIns="65021" rIns="130041" bIns="65021"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es-ES_tradnl" sz="1280"/>
          </a:p>
          <a:p>
            <a:pPr eaLnBrk="1" hangingPunct="1">
              <a:lnSpc>
                <a:spcPct val="90000"/>
              </a:lnSpc>
            </a:pPr>
            <a:endParaRPr lang="es-ES_tradnl" altLang="es-ES_tradnl" sz="3982" b="1"/>
          </a:p>
          <a:p>
            <a:pPr eaLnBrk="1" hangingPunct="1">
              <a:lnSpc>
                <a:spcPct val="90000"/>
              </a:lnSpc>
            </a:pPr>
            <a:endParaRPr lang="es-ES_tradnl" altLang="es-ES_tradnl" sz="4551"/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s-ES" altLang="es-ES_tradnl" sz="3556"/>
          </a:p>
        </p:txBody>
      </p:sp>
      <p:sp>
        <p:nvSpPr>
          <p:cNvPr id="20487" name="7 CuadroTexto"/>
          <p:cNvSpPr txBox="1">
            <a:spLocks noChangeArrowheads="1"/>
          </p:cNvSpPr>
          <p:nvPr/>
        </p:nvSpPr>
        <p:spPr bwMode="auto">
          <a:xfrm>
            <a:off x="957784" y="8738531"/>
            <a:ext cx="3528906" cy="3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_tradnl" sz="1991" dirty="0"/>
              <a:t>CEPAL, 2010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73808" y="22125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Como % del PIB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695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61066" y="1061156"/>
            <a:ext cx="16856569" cy="1625600"/>
          </a:xfrm>
          <a:prstGeom prst="rect">
            <a:avLst/>
          </a:prstGeom>
        </p:spPr>
        <p:txBody>
          <a:bodyPr lIns="130041" tIns="65021" rIns="130041" bIns="65021">
            <a:normAutofit/>
          </a:bodyPr>
          <a:lstStyle/>
          <a:p>
            <a:pPr algn="ctr" eaLnBrk="1" hangingPunct="1">
              <a:defRPr/>
            </a:pPr>
            <a:r>
              <a:rPr lang="es-ES_tradnl" sz="4409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Crisis de confianza y crisis de valores  </a:t>
            </a:r>
            <a: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s-ES_tradnl" sz="512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endParaRPr lang="es-ES" sz="512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1899500"/>
            <a:ext cx="3744416" cy="49291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92" y="2356520"/>
            <a:ext cx="7776864" cy="38884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9" y="6828672"/>
            <a:ext cx="3452924" cy="2303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8" y="6897525"/>
            <a:ext cx="3668457" cy="23233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84" y="6897525"/>
            <a:ext cx="3624116" cy="24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RESENTACIÓN FIIAPP 23 de mayo2">
  <a:themeElements>
    <a:clrScheme name="Diapo conte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 contenido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Diapo conte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FIIAPP 23 de mayo2</Template>
  <TotalTime>7767</TotalTime>
  <Pages>0</Pages>
  <Words>724</Words>
  <Characters>0</Characters>
  <Application>Microsoft Office PowerPoint</Application>
  <PresentationFormat>Personalizado</PresentationFormat>
  <Lines>0</Lines>
  <Paragraphs>144</Paragraphs>
  <Slides>24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Calibri</vt:lpstr>
      <vt:lpstr>Gill Sans</vt:lpstr>
      <vt:lpstr>Gill Sans MT</vt:lpstr>
      <vt:lpstr>Times New Roman</vt:lpstr>
      <vt:lpstr>Wingdings</vt:lpstr>
      <vt:lpstr>Wingdings 2</vt:lpstr>
      <vt:lpstr>小塚ゴシック Pr6N EL</vt:lpstr>
      <vt:lpstr>PRESENTACIÓN FIIAPP 23 de mayo2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Desafíos comunes: baja presión fiscal  </vt:lpstr>
      <vt:lpstr>Presentación de PowerPoint</vt:lpstr>
      <vt:lpstr>Desafíos comunes: desigualdad        </vt:lpstr>
      <vt:lpstr>Desafíos comunes: informalidad        </vt:lpstr>
      <vt:lpstr>Crisis de confianza y crisis de valores   </vt:lpstr>
      <vt:lpstr>Crisis de confianza y crisis de valores   </vt:lpstr>
      <vt:lpstr>Presentación de PowerPoint</vt:lpstr>
      <vt:lpstr>Estrategias similares </vt:lpstr>
      <vt:lpstr>Estrategias similares </vt:lpstr>
      <vt:lpstr>Estrategias similares </vt:lpstr>
      <vt:lpstr>Estrategias similares </vt:lpstr>
      <vt:lpstr>Estrategias similares </vt:lpstr>
      <vt:lpstr> </vt:lpstr>
      <vt:lpstr>Aportaciones de América Latina </vt:lpstr>
      <vt:lpstr>Aportaciones de América Latina </vt:lpstr>
      <vt:lpstr>Aportaciones de América Latina </vt:lpstr>
      <vt:lpstr>Aportaciones de América Latina </vt:lpstr>
      <vt:lpstr>Aportaciones de América Latina </vt:lpstr>
      <vt:lpstr>Oportunidades  </vt:lpstr>
      <vt:lpstr>borja.diaz@fiiapp.org Twitter: @culturafiscal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Borja Diaz</dc:creator>
  <cp:lastModifiedBy>FIIAPP</cp:lastModifiedBy>
  <cp:revision>317</cp:revision>
  <cp:lastPrinted>2015-07-25T10:01:07Z</cp:lastPrinted>
  <dcterms:created xsi:type="dcterms:W3CDTF">2014-06-24T07:10:28Z</dcterms:created>
  <dcterms:modified xsi:type="dcterms:W3CDTF">2015-07-28T11:25:36Z</dcterms:modified>
</cp:coreProperties>
</file>